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47"/>
    <p:restoredTop sz="94614"/>
  </p:normalViewPr>
  <p:slideViewPr>
    <p:cSldViewPr snapToGrid="0" snapToObjects="1">
      <p:cViewPr varScale="1">
        <p:scale>
          <a:sx n="67" d="100"/>
          <a:sy n="67" d="100"/>
        </p:scale>
        <p:origin x="19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73E50F-7ED8-954C-9A27-68CCFC257EAD}" type="datetimeFigureOut">
              <a:rPr lang="en-US" smtClean="0"/>
              <a:t>6/21/21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C0EFC-6A3F-E049-9691-FCD5A7171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897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C0EFC-6A3F-E049-9691-FCD5A71712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39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C0EFC-6A3F-E049-9691-FCD5A71712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09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C0EFC-6A3F-E049-9691-FCD5A71712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47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C0EFC-6A3F-E049-9691-FCD5A71712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933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C0EFC-6A3F-E049-9691-FCD5A71712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63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C0EFC-6A3F-E049-9691-FCD5A71712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043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C0EFC-6A3F-E049-9691-FCD5A71712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64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C0EFC-6A3F-E049-9691-FCD5A71712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09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C0EFC-6A3F-E049-9691-FCD5A71712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87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8DD3-9D44-DC4F-9630-2F26C90C3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A6F677-E69F-1948-BA28-D31D4232E7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0620C-FE9C-B142-B55A-EB895C367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7AFFE-545A-7D42-A870-2D4C8EA4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C954A-A505-1F4C-B486-F212386EF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63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4A871-212C-3C4B-A842-B5FF110A8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F171C-84B1-ED46-B66F-D48681837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51E3C-A858-5C48-8323-B716E1AAC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F8C93-8E81-F84C-8DD6-AC0B0C449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5CFFF-3F57-5642-B003-203CB6074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58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87DAFF-05E8-884B-8B96-BB8395453B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7CFA97-42C7-3C42-B9B6-C39CAE116D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A4EEC-B4A8-C749-807A-08E1C3731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73651-3E61-1F4F-9E24-6CA7F742E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1FE7A-9434-0F45-A7B3-3AC743082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119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7580-F39A-B44E-9DEF-7241B1589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BAD0E-4CA3-3641-8797-D0001A5BB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C13A5-70D6-CB43-9717-FB03FB277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801C0-FA2D-F841-849B-1FA3C8EB8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82D41-B283-AD45-B0D8-C5C1FCC80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075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FD1C-1FDD-A645-A241-465052357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5120E-C240-4C47-A96F-639BF5696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8E9FB-A60F-4E40-B8F7-F00FBC09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F60BA-670A-044F-9EED-58A4A5F18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F839A-F53F-8A47-AC5E-2ADF38DC4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11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B3E4F-5A6E-494F-AE45-594B297CB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C053E-FE4D-F84D-B330-7608009C66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11AD74-4949-A24D-B61E-98224512B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9D73F4-195D-3B40-B2E6-2EC6D3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01A62-57C4-A744-88E4-C7494FDDA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F5F54-EF44-B54D-B54C-CF5157D5D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38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86FA-6BCF-4345-A76A-8D2470AA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C2B2D-C591-AE4E-8753-8C1536C2C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DA974-0172-364D-AC78-86F27C101E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2E4BAF-C1E2-864C-A7A9-6B1FD65D1F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29DD62-D9BE-2549-8C61-22339E5C8E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A1323F-75C3-F244-B513-591856F46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654F0-1414-8E46-9C77-1BD2B6C6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0A5C3C-6BB4-434E-8768-C1D5DEEE8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01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82EF7-B166-AD4D-A49E-4F5B467CC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8480D1-FE03-5348-8750-DBB55C67F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C1E95-E376-ED4D-96AD-C97D5A275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B3966E-054F-D540-AE33-8E3E230CD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56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75C0A-2319-2049-BC2C-7A977E824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BFABD8-BCD2-1B44-83A8-97D250810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91D39-F420-F34D-B6E3-EBCC5645F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94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E370E-BC7F-654B-9512-0B1EA5B9D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0BC64-F03F-1745-8DE6-98572DA47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B2D5C6-891F-CF4D-B318-BADBC80A0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CD62C9-A121-FD40-A539-FDAA07EC7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73E160-D3C2-6D42-9953-B5247F0A2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B4D6DC-87D8-CC4C-8AA4-E06D417CE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58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C9C1E-02C8-ED45-B200-707BB1CA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9EB1F5-CD1D-C642-8F06-8660FE17DA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29175B-2EC1-8640-957E-DDCA0379B1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FA4129-09FA-CA47-9B61-04C03CDC2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A3314-3F60-C14C-BFC4-7B6077B14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549D2-93B1-4243-95FE-C389F283A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55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BE244C-3267-744A-B12F-0147AED00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97B054-535D-7645-8971-237408796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17221-FE7F-804B-94F2-1749045BEA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F4EFC-EBC1-8843-819C-7EBADECB0342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02333-A11A-334E-816C-14D927EDE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F3443-73C4-3844-B4AA-4CF82F3E8C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6613D-CE45-6D43-994E-3CC0B339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54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BF688-1894-B345-86C1-1E3D4A9FD2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Data-based Job Market</a:t>
            </a:r>
            <a:br>
              <a:rPr lang="en-US" b="1" dirty="0">
                <a:latin typeface="+mn-lt"/>
              </a:rPr>
            </a:br>
            <a:r>
              <a:rPr lang="en-US" b="1" dirty="0">
                <a:latin typeface="+mn-lt"/>
              </a:rPr>
              <a:t>in Hong Kong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7127F6-E93A-6A4D-B245-9909BC758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An analysis of data-oriented job postings on Glassdoor on 19 June 2021.</a:t>
            </a:r>
          </a:p>
        </p:txBody>
      </p:sp>
    </p:spTree>
    <p:extLst>
      <p:ext uri="{BB962C8B-B14F-4D97-AF65-F5344CB8AC3E}">
        <p14:creationId xmlns:p14="http://schemas.microsoft.com/office/powerpoint/2010/main" val="2840316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b="1" dirty="0">
                <a:latin typeface="+mn-lt"/>
              </a:rPr>
              <a:t>Our Method</a:t>
            </a:r>
            <a:br>
              <a:rPr lang="en-US" sz="4800" b="1" dirty="0">
                <a:latin typeface="+mn-lt"/>
              </a:rPr>
            </a:br>
            <a:r>
              <a:rPr lang="en-US" sz="3600" dirty="0">
                <a:latin typeface="+mn-lt"/>
              </a:rPr>
              <a:t>3. Clean-up</a:t>
            </a:r>
            <a:br>
              <a:rPr lang="en-US" sz="3600" dirty="0">
                <a:latin typeface="+mn-lt"/>
              </a:rPr>
            </a:br>
            <a:r>
              <a:rPr lang="en-US" sz="2700" i="1" dirty="0" err="1">
                <a:latin typeface="+mn-lt"/>
              </a:rPr>
              <a:t>EmpBasicInfo</a:t>
            </a:r>
            <a:endParaRPr lang="en-US" sz="270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43400"/>
          </a:xfrm>
        </p:spPr>
        <p:txBody>
          <a:bodyPr>
            <a:normAutofit/>
          </a:bodyPr>
          <a:lstStyle/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Split extracted strings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Create dictionary for each job posting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Build a temporal list for each intended independent variable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Append each list with extracted value from all created dictionaries </a:t>
            </a:r>
          </a:p>
        </p:txBody>
      </p:sp>
      <p:pic>
        <p:nvPicPr>
          <p:cNvPr id="9" name="Picture Placeholder 8" descr="Text&#10;&#10;Description automatically generated">
            <a:extLst>
              <a:ext uri="{FF2B5EF4-FFF2-40B4-BE49-F238E27FC236}">
                <a16:creationId xmlns:a16="http://schemas.microsoft.com/office/drawing/2014/main" id="{A74FECDD-09F7-5A41-A199-EB7BB9B7E4C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789" b="2789"/>
          <a:stretch>
            <a:fillRect/>
          </a:stretch>
        </p:blipFill>
        <p:spPr>
          <a:xfrm>
            <a:off x="5183188" y="36512"/>
            <a:ext cx="3092131" cy="2441575"/>
          </a:xfrm>
        </p:spPr>
      </p:pic>
      <p:pic>
        <p:nvPicPr>
          <p:cNvPr id="16" name="Picture 15" descr="Table&#10;&#10;Description automatically generated with medium confidence">
            <a:extLst>
              <a:ext uri="{FF2B5EF4-FFF2-40B4-BE49-F238E27FC236}">
                <a16:creationId xmlns:a16="http://schemas.microsoft.com/office/drawing/2014/main" id="{5AEA4FB9-3D71-9445-B3BD-EAB16AB6A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3188" y="2478087"/>
            <a:ext cx="7008812" cy="1371439"/>
          </a:xfrm>
          <a:prstGeom prst="rect">
            <a:avLst/>
          </a:prstGeom>
        </p:spPr>
      </p:pic>
      <p:pic>
        <p:nvPicPr>
          <p:cNvPr id="22" name="Picture 21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323037C-DB4B-0D48-AB20-9C728E5C35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3188" y="3849526"/>
            <a:ext cx="3540188" cy="298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41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able&#10;&#10;Description automatically generated">
            <a:extLst>
              <a:ext uri="{FF2B5EF4-FFF2-40B4-BE49-F238E27FC236}">
                <a16:creationId xmlns:a16="http://schemas.microsoft.com/office/drawing/2014/main" id="{0E25EF48-BBC4-E246-B255-21D3FD86B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225550"/>
            <a:ext cx="10972800" cy="4406900"/>
          </a:xfrm>
          <a:prstGeom prst="rect">
            <a:avLst/>
          </a:prstGeom>
        </p:spPr>
      </p:pic>
      <p:sp>
        <p:nvSpPr>
          <p:cNvPr id="4" name="Down Arrow 3">
            <a:extLst>
              <a:ext uri="{FF2B5EF4-FFF2-40B4-BE49-F238E27FC236}">
                <a16:creationId xmlns:a16="http://schemas.microsoft.com/office/drawing/2014/main" id="{D7C1800B-66A9-D84E-99F5-81783D63F3B4}"/>
              </a:ext>
            </a:extLst>
          </p:cNvPr>
          <p:cNvSpPr>
            <a:spLocks/>
          </p:cNvSpPr>
          <p:nvPr/>
        </p:nvSpPr>
        <p:spPr>
          <a:xfrm rot="16200000">
            <a:off x="4897341" y="279000"/>
            <a:ext cx="180000" cy="6480000"/>
          </a:xfrm>
          <a:prstGeom prst="down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904C1C-3E11-7244-BCCE-DA306229DB38}"/>
              </a:ext>
            </a:extLst>
          </p:cNvPr>
          <p:cNvSpPr/>
          <p:nvPr/>
        </p:nvSpPr>
        <p:spPr>
          <a:xfrm>
            <a:off x="609600" y="1225549"/>
            <a:ext cx="999744" cy="44068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3E0DE4-BF79-8D45-A388-FC58AA11DF9B}"/>
              </a:ext>
            </a:extLst>
          </p:cNvPr>
          <p:cNvSpPr/>
          <p:nvPr/>
        </p:nvSpPr>
        <p:spPr>
          <a:xfrm>
            <a:off x="8412480" y="1225548"/>
            <a:ext cx="3169920" cy="440689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09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b="1" dirty="0">
                <a:latin typeface="+mn-lt"/>
              </a:rPr>
              <a:t>Our Method</a:t>
            </a:r>
            <a:br>
              <a:rPr lang="en-US" sz="4800" b="1" dirty="0">
                <a:latin typeface="+mn-lt"/>
              </a:rPr>
            </a:br>
            <a:r>
              <a:rPr lang="en-US" sz="3600" dirty="0">
                <a:latin typeface="+mn-lt"/>
              </a:rPr>
              <a:t>3. Clean-up</a:t>
            </a:r>
            <a:br>
              <a:rPr lang="en-US" sz="3600" dirty="0">
                <a:latin typeface="+mn-lt"/>
              </a:rPr>
            </a:br>
            <a:r>
              <a:rPr lang="en-US" sz="2700" i="1" dirty="0">
                <a:latin typeface="+mn-lt"/>
              </a:rPr>
              <a:t>salary</a:t>
            </a:r>
            <a:endParaRPr lang="en-US" sz="270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43400"/>
          </a:xfrm>
        </p:spPr>
        <p:txBody>
          <a:bodyPr>
            <a:normAutofit/>
          </a:bodyPr>
          <a:lstStyle/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Separate into </a:t>
            </a:r>
            <a:r>
              <a:rPr lang="en-US" sz="2400" i="1" dirty="0"/>
              <a:t>Lower Range</a:t>
            </a:r>
            <a:r>
              <a:rPr lang="en-US" sz="2400" dirty="0"/>
              <a:t> and </a:t>
            </a:r>
            <a:r>
              <a:rPr lang="en-US" sz="2400" i="1" dirty="0"/>
              <a:t>Upper Range</a:t>
            </a:r>
            <a:endParaRPr lang="en-US" sz="2400" dirty="0"/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DCEB7B7-CCF5-9543-9F3F-FC0A2AECE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977" y="332486"/>
            <a:ext cx="2781300" cy="23495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944801F-C939-0B46-9D63-707189200A80}"/>
              </a:ext>
            </a:extLst>
          </p:cNvPr>
          <p:cNvSpPr/>
          <p:nvPr/>
        </p:nvSpPr>
        <p:spPr>
          <a:xfrm>
            <a:off x="9110093" y="332487"/>
            <a:ext cx="1091184" cy="23495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709130D-F865-5445-8723-8EB5ED00A667}"/>
              </a:ext>
            </a:extLst>
          </p:cNvPr>
          <p:cNvSpPr>
            <a:spLocks noChangeAspect="1"/>
          </p:cNvSpPr>
          <p:nvPr/>
        </p:nvSpPr>
        <p:spPr>
          <a:xfrm rot="2104848">
            <a:off x="8826524" y="1214474"/>
            <a:ext cx="508758" cy="25200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FFB4BB-AD12-4D49-833B-F91D7FA03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00" y="2895600"/>
            <a:ext cx="11607800" cy="1066800"/>
          </a:xfrm>
          <a:prstGeom prst="rect">
            <a:avLst/>
          </a:prstGeom>
        </p:spPr>
      </p:pic>
      <p:pic>
        <p:nvPicPr>
          <p:cNvPr id="14" name="Picture 13" descr="Table&#10;&#10;Description automatically generated">
            <a:extLst>
              <a:ext uri="{FF2B5EF4-FFF2-40B4-BE49-F238E27FC236}">
                <a16:creationId xmlns:a16="http://schemas.microsoft.com/office/drawing/2014/main" id="{9419FEA3-2807-7E4B-B202-0E824D56ED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7767" y="3962400"/>
            <a:ext cx="2705100" cy="27178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8ED694E-B4B9-7844-B7AD-7A267A7EE1BF}"/>
              </a:ext>
            </a:extLst>
          </p:cNvPr>
          <p:cNvSpPr/>
          <p:nvPr/>
        </p:nvSpPr>
        <p:spPr>
          <a:xfrm>
            <a:off x="8046720" y="4006849"/>
            <a:ext cx="2106147" cy="267335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51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Our Method</a:t>
            </a:r>
            <a:br>
              <a:rPr lang="en-US" sz="4800" b="1" dirty="0">
                <a:latin typeface="+mn-lt"/>
              </a:rPr>
            </a:br>
            <a:r>
              <a:rPr lang="en-US" sz="3600" dirty="0">
                <a:latin typeface="+mn-lt"/>
              </a:rPr>
              <a:t>4. Final Data Frame</a:t>
            </a:r>
            <a:endParaRPr lang="en-US" sz="270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43400"/>
          </a:xfrm>
        </p:spPr>
        <p:txBody>
          <a:bodyPr>
            <a:normAutofit/>
          </a:bodyPr>
          <a:lstStyle/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Separate into </a:t>
            </a:r>
            <a:r>
              <a:rPr lang="en-US" sz="2400" i="1" dirty="0"/>
              <a:t>Lower Range</a:t>
            </a:r>
            <a:r>
              <a:rPr lang="en-US" sz="2400" dirty="0"/>
              <a:t> and </a:t>
            </a:r>
            <a:r>
              <a:rPr lang="en-US" sz="2400" i="1" dirty="0"/>
              <a:t>Upper Range</a:t>
            </a:r>
            <a:endParaRPr lang="en-US" sz="2400" dirty="0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85112D3-5AD1-DC4D-B8A5-D13629671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464" y="1441069"/>
            <a:ext cx="7007958" cy="39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87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958A1-F14F-6845-8B2B-73223873F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Our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41BA1-D9EB-F245-8E56-FBA9114608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570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Overall Market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On 19 June 2021, job postings were dominated by </a:t>
            </a:r>
            <a:r>
              <a:rPr lang="en-US" sz="2400" i="1" dirty="0"/>
              <a:t>Data Engineer </a:t>
            </a:r>
            <a:r>
              <a:rPr lang="en-US" sz="2400" dirty="0"/>
              <a:t>by large margin: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b="1" dirty="0"/>
              <a:t>544</a:t>
            </a:r>
            <a:r>
              <a:rPr lang="en-US" sz="2400" dirty="0"/>
              <a:t> Data Engineer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b="1" dirty="0"/>
              <a:t>310</a:t>
            </a:r>
            <a:r>
              <a:rPr lang="en-US" sz="2400" dirty="0"/>
              <a:t> Data Scientist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b="1" dirty="0"/>
              <a:t>175</a:t>
            </a:r>
            <a:r>
              <a:rPr lang="en-US" sz="2400" dirty="0"/>
              <a:t> Data Analyst</a:t>
            </a:r>
            <a:endParaRPr lang="en-US" sz="2400" b="1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3C9BAD12-F5F0-6348-8398-9B5F0DF08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3575" y="0"/>
            <a:ext cx="64484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0325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The Demand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800600"/>
          </a:xfrm>
        </p:spPr>
        <p:txBody>
          <a:bodyPr>
            <a:normAutofit/>
          </a:bodyPr>
          <a:lstStyle/>
          <a:p>
            <a:r>
              <a:rPr lang="en-US" sz="2400" dirty="0"/>
              <a:t>Our analysis indicates that data-oriented jobs are most prominent in </a:t>
            </a:r>
            <a:r>
              <a:rPr lang="en-US" sz="2400" i="1" dirty="0"/>
              <a:t>Business Services</a:t>
            </a:r>
            <a:r>
              <a:rPr lang="en-US" sz="2400" dirty="0"/>
              <a:t> by a wide margin.</a:t>
            </a:r>
            <a:endParaRPr lang="en-US" sz="2400" b="1" dirty="0"/>
          </a:p>
          <a:p>
            <a:endParaRPr lang="en-US" sz="2400" b="1" dirty="0"/>
          </a:p>
          <a:p>
            <a:r>
              <a:rPr lang="en-US" sz="2400" dirty="0"/>
              <a:t>This is followed by </a:t>
            </a:r>
            <a:r>
              <a:rPr lang="en-US" sz="2400" i="1" dirty="0"/>
              <a:t>Finance</a:t>
            </a:r>
            <a:r>
              <a:rPr lang="en-US" sz="2400" dirty="0"/>
              <a:t> and </a:t>
            </a:r>
            <a:r>
              <a:rPr lang="en-US" sz="2400" i="1" dirty="0"/>
              <a:t>Information Technology</a:t>
            </a:r>
            <a:r>
              <a:rPr lang="en-US" sz="2400" dirty="0"/>
              <a:t>.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1728E70-2C55-324B-8113-C90AAFD6F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9850" y="0"/>
            <a:ext cx="70421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0306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Sectoral Demand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43400"/>
          </a:xfrm>
        </p:spPr>
        <p:txBody>
          <a:bodyPr>
            <a:normAutofit/>
          </a:bodyPr>
          <a:lstStyle/>
          <a:p>
            <a:r>
              <a:rPr lang="en-US" sz="2400" dirty="0" err="1"/>
              <a:t>Aaaaa</a:t>
            </a:r>
            <a:endParaRPr lang="en-US" sz="2400" dirty="0"/>
          </a:p>
          <a:p>
            <a:r>
              <a:rPr lang="en-US" sz="2400" dirty="0" err="1"/>
              <a:t>Aaaaa</a:t>
            </a:r>
            <a:endParaRPr lang="en-US" sz="2400" dirty="0"/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C0F0155F-7C65-8B47-973F-3FCD3965E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3038" y="0"/>
            <a:ext cx="34369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1D7EAE2A-C0E2-BB43-9685-8423FD8C7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9975" y="0"/>
            <a:ext cx="35020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135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Recruiters Galore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43400"/>
          </a:xfrm>
        </p:spPr>
        <p:txBody>
          <a:bodyPr>
            <a:normAutofit/>
          </a:bodyPr>
          <a:lstStyle/>
          <a:p>
            <a:r>
              <a:rPr lang="en-US" sz="2400" dirty="0"/>
              <a:t>Job postings for </a:t>
            </a:r>
            <a:r>
              <a:rPr lang="en-US" sz="2400" i="1" dirty="0"/>
              <a:t>Data Analyst</a:t>
            </a:r>
            <a:r>
              <a:rPr lang="en-US" sz="2400" dirty="0"/>
              <a:t> are becoming more regularly managed by corporate…</a:t>
            </a:r>
          </a:p>
          <a:p>
            <a:r>
              <a:rPr lang="en-US" sz="2400" dirty="0"/>
              <a:t>… whereas those for </a:t>
            </a:r>
            <a:r>
              <a:rPr lang="en-US" sz="2400" i="1" dirty="0"/>
              <a:t>Data Engineer</a:t>
            </a:r>
            <a:r>
              <a:rPr lang="en-US" sz="2400" dirty="0"/>
              <a:t> and – </a:t>
            </a:r>
            <a:r>
              <a:rPr lang="en-US" sz="2400" b="1" dirty="0"/>
              <a:t>especially</a:t>
            </a:r>
            <a:r>
              <a:rPr lang="en-US" sz="2400" dirty="0"/>
              <a:t> – </a:t>
            </a:r>
            <a:r>
              <a:rPr lang="en-US" sz="2400" i="1" dirty="0"/>
              <a:t>Data Scientists</a:t>
            </a:r>
            <a:r>
              <a:rPr lang="en-US" sz="2400" dirty="0"/>
              <a:t> remain largely outsourced to recruitment firms.</a:t>
            </a:r>
          </a:p>
          <a:p>
            <a:endParaRPr lang="en-US" sz="1000" dirty="0"/>
          </a:p>
          <a:p>
            <a:r>
              <a:rPr lang="en-US" sz="1000" b="1" dirty="0"/>
              <a:t>NOTE</a:t>
            </a:r>
            <a:r>
              <a:rPr lang="en-US" sz="1000" dirty="0"/>
              <a:t>: The values in the chart to the right refer to the ratio between: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Number of job postings in each respective </a:t>
            </a:r>
            <a:r>
              <a:rPr lang="en-US" sz="1000" i="1" dirty="0" err="1"/>
              <a:t>Job_Category</a:t>
            </a:r>
            <a:r>
              <a:rPr lang="en-US" sz="1000" dirty="0"/>
              <a:t> and </a:t>
            </a:r>
            <a:r>
              <a:rPr lang="en-US" sz="1000" i="1" dirty="0"/>
              <a:t>Industry</a:t>
            </a:r>
            <a:r>
              <a:rPr lang="en-US" sz="1000" dirty="0"/>
              <a:t> and the number of job postings; AND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Number of job postings in each respective </a:t>
            </a:r>
            <a:r>
              <a:rPr lang="en-US" sz="1000" i="1" dirty="0" err="1"/>
              <a:t>Job_Category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63675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958A1-F14F-6845-8B2B-73223873F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Why are we doing this?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41BA1-D9EB-F245-8E56-FBA9114608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15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Our goals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CB7017A-6A82-EC4A-90EF-2ACCC3810E1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7764" r="7764"/>
          <a:stretch>
            <a:fillRect/>
          </a:stretch>
        </p:blipFill>
        <p:spPr>
          <a:xfrm>
            <a:off x="5183188" y="-24317"/>
            <a:ext cx="8742674" cy="690329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Increasing transparency and clarifying data-based job market in Hong Kong.</a:t>
            </a:r>
          </a:p>
        </p:txBody>
      </p:sp>
    </p:spTree>
    <p:extLst>
      <p:ext uri="{BB962C8B-B14F-4D97-AF65-F5344CB8AC3E}">
        <p14:creationId xmlns:p14="http://schemas.microsoft.com/office/powerpoint/2010/main" val="3307516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Our offers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CB7017A-6A82-EC4A-90EF-2ACCC3810E1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7764" r="7764"/>
          <a:stretch>
            <a:fillRect/>
          </a:stretch>
        </p:blipFill>
        <p:spPr>
          <a:xfrm>
            <a:off x="5183188" y="-24317"/>
            <a:ext cx="8742674" cy="690329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90500" indent="-190500">
              <a:buFont typeface="Arial" panose="020B0604020202020204" pitchFamily="34" charset="0"/>
              <a:buChar char="•"/>
            </a:pPr>
            <a:r>
              <a:rPr lang="en-US" sz="2400" dirty="0"/>
              <a:t>To offer a solution on how to </a:t>
            </a:r>
            <a:r>
              <a:rPr lang="en-US" sz="2400" dirty="0" err="1"/>
              <a:t>optimise</a:t>
            </a:r>
            <a:r>
              <a:rPr lang="en-US" sz="2400" dirty="0"/>
              <a:t> job search for prospective Data Analysts / Engineers / Data Scientists</a:t>
            </a:r>
          </a:p>
          <a:p>
            <a:pPr marL="190500" indent="-190500">
              <a:buFont typeface="Arial" panose="020B0604020202020204" pitchFamily="34" charset="0"/>
              <a:buChar char="•"/>
            </a:pPr>
            <a:r>
              <a:rPr lang="en-US" sz="2400" dirty="0"/>
              <a:t>To provide corporate HRs / recruiting firms with an efficient way of measuring competitive pays</a:t>
            </a:r>
          </a:p>
        </p:txBody>
      </p:sp>
    </p:spTree>
    <p:extLst>
      <p:ext uri="{BB962C8B-B14F-4D97-AF65-F5344CB8AC3E}">
        <p14:creationId xmlns:p14="http://schemas.microsoft.com/office/powerpoint/2010/main" val="3492476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958A1-F14F-6845-8B2B-73223873F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Our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41BA1-D9EB-F245-8E56-FBA9114608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540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Glassdoor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Scraped multiple pages of job postings for the following roles: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Data Analyst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Data Engineer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Data Scientist</a:t>
            </a:r>
          </a:p>
        </p:txBody>
      </p:sp>
      <p:pic>
        <p:nvPicPr>
          <p:cNvPr id="8" name="Picture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366AC08B-F8D8-8546-8CC5-66A7A3156AB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7740" r="7740"/>
          <a:stretch>
            <a:fillRect/>
          </a:stretch>
        </p:blipFill>
        <p:spPr>
          <a:xfrm>
            <a:off x="5183187" y="4327"/>
            <a:ext cx="8679831" cy="6853673"/>
          </a:xfrm>
        </p:spPr>
      </p:pic>
    </p:spTree>
    <p:extLst>
      <p:ext uri="{BB962C8B-B14F-4D97-AF65-F5344CB8AC3E}">
        <p14:creationId xmlns:p14="http://schemas.microsoft.com/office/powerpoint/2010/main" val="3516541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Our Method</a:t>
            </a:r>
            <a:br>
              <a:rPr lang="en-US" sz="4800" b="1" dirty="0">
                <a:latin typeface="+mn-lt"/>
              </a:rPr>
            </a:br>
            <a:r>
              <a:rPr lang="en-US" sz="3600" dirty="0">
                <a:latin typeface="+mn-lt"/>
              </a:rPr>
              <a:t>1. Scraping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Scraped Glassdoor for each role using: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 err="1"/>
              <a:t>BeautifulSoup</a:t>
            </a:r>
            <a:endParaRPr lang="en-US" sz="2400" dirty="0"/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Selenium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Data processing with:</a:t>
            </a:r>
          </a:p>
          <a:p>
            <a:r>
              <a:rPr lang="en-US" sz="2400" i="1" dirty="0"/>
              <a:t>Pandas</a:t>
            </a:r>
            <a:r>
              <a:rPr lang="en-US" sz="2400" dirty="0"/>
              <a:t>, </a:t>
            </a:r>
            <a:r>
              <a:rPr lang="en-US" sz="2400" i="1" dirty="0"/>
              <a:t>Time</a:t>
            </a:r>
            <a:r>
              <a:rPr lang="en-US" sz="2400" dirty="0"/>
              <a:t>, </a:t>
            </a:r>
            <a:r>
              <a:rPr lang="en-US" sz="2400" i="1" dirty="0" err="1"/>
              <a:t>Numpy</a:t>
            </a:r>
            <a:r>
              <a:rPr lang="en-US" sz="2400" dirty="0"/>
              <a:t>, </a:t>
            </a:r>
            <a:r>
              <a:rPr lang="en-US" sz="2400" i="1" dirty="0"/>
              <a:t>OS</a:t>
            </a:r>
            <a:r>
              <a:rPr lang="en-US" sz="2400" dirty="0"/>
              <a:t>, </a:t>
            </a:r>
            <a:r>
              <a:rPr lang="en-US" sz="2400" i="1" dirty="0"/>
              <a:t>Requests</a:t>
            </a:r>
            <a:r>
              <a:rPr lang="en-US" sz="2400" dirty="0"/>
              <a:t>, </a:t>
            </a:r>
            <a:r>
              <a:rPr lang="en-US" sz="2400" i="1" dirty="0"/>
              <a:t>Math</a:t>
            </a:r>
          </a:p>
        </p:txBody>
      </p:sp>
      <p:pic>
        <p:nvPicPr>
          <p:cNvPr id="16" name="Picture Placeholder 1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07D7E4C-925F-8A45-A561-FF13C2187DB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79" r="639"/>
          <a:stretch/>
        </p:blipFill>
        <p:spPr>
          <a:xfrm>
            <a:off x="5184000" y="0"/>
            <a:ext cx="10705450" cy="6858000"/>
          </a:xfrm>
        </p:spPr>
      </p:pic>
    </p:spTree>
    <p:extLst>
      <p:ext uri="{BB962C8B-B14F-4D97-AF65-F5344CB8AC3E}">
        <p14:creationId xmlns:p14="http://schemas.microsoft.com/office/powerpoint/2010/main" val="3636405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Our Method</a:t>
            </a:r>
            <a:br>
              <a:rPr lang="en-US" sz="4800" b="1" dirty="0">
                <a:latin typeface="+mn-lt"/>
              </a:rPr>
            </a:br>
            <a:r>
              <a:rPr lang="en-US" sz="3600" dirty="0">
                <a:latin typeface="+mn-lt"/>
              </a:rPr>
              <a:t>2. Merging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43400"/>
          </a:xfrm>
        </p:spPr>
        <p:txBody>
          <a:bodyPr>
            <a:normAutofit/>
          </a:bodyPr>
          <a:lstStyle/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Drop any duplicate rows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Drop any entries without company names to ensure high-quality data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Merge 3 data frames together</a:t>
            </a:r>
          </a:p>
        </p:txBody>
      </p:sp>
      <p:pic>
        <p:nvPicPr>
          <p:cNvPr id="10" name="Picture Placeholder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47A812C-AA84-BC4C-AADE-D69D43EF41A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-90" r="631"/>
          <a:stretch/>
        </p:blipFill>
        <p:spPr>
          <a:xfrm>
            <a:off x="5184000" y="2161983"/>
            <a:ext cx="7008000" cy="2534034"/>
          </a:xfrm>
        </p:spPr>
      </p:pic>
    </p:spTree>
    <p:extLst>
      <p:ext uri="{BB962C8B-B14F-4D97-AF65-F5344CB8AC3E}">
        <p14:creationId xmlns:p14="http://schemas.microsoft.com/office/powerpoint/2010/main" val="2474149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0D4A-BC3A-9B44-BB26-2E53D135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+mn-lt"/>
              </a:rPr>
              <a:t>Our Method</a:t>
            </a:r>
            <a:br>
              <a:rPr lang="en-US" sz="4800" b="1" dirty="0">
                <a:latin typeface="+mn-lt"/>
              </a:rPr>
            </a:br>
            <a:r>
              <a:rPr lang="en-US" sz="3600" dirty="0">
                <a:latin typeface="+mn-lt"/>
              </a:rPr>
              <a:t>3. Clean-up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C837A-6EFE-1D48-97C2-24E2511F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343400"/>
          </a:xfrm>
        </p:spPr>
        <p:txBody>
          <a:bodyPr>
            <a:normAutofit/>
          </a:bodyPr>
          <a:lstStyle/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Drop unnecessary columns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Ensure </a:t>
            </a:r>
            <a:r>
              <a:rPr lang="en-US" sz="2400" i="1" dirty="0" err="1"/>
              <a:t>overall_score</a:t>
            </a:r>
            <a:r>
              <a:rPr lang="en-US" sz="2400" dirty="0"/>
              <a:t> is extracted from the </a:t>
            </a:r>
            <a:r>
              <a:rPr lang="en-US" sz="2400" i="1" dirty="0" err="1"/>
              <a:t>employerStats</a:t>
            </a:r>
            <a:r>
              <a:rPr lang="en-US" sz="2400" dirty="0"/>
              <a:t> column</a:t>
            </a:r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New column to </a:t>
            </a:r>
            <a:r>
              <a:rPr lang="en-US" sz="2400" dirty="0" err="1"/>
              <a:t>categorise</a:t>
            </a:r>
            <a:r>
              <a:rPr lang="en-US" sz="2400" dirty="0"/>
              <a:t> each role to </a:t>
            </a:r>
            <a:r>
              <a:rPr lang="en-US" sz="2400" i="1" dirty="0"/>
              <a:t>Data Analyst</a:t>
            </a:r>
            <a:r>
              <a:rPr lang="en-US" sz="2400" dirty="0"/>
              <a:t>, </a:t>
            </a:r>
            <a:r>
              <a:rPr lang="en-US" sz="2400" i="1" dirty="0"/>
              <a:t>Data Engineer</a:t>
            </a:r>
            <a:r>
              <a:rPr lang="en-US" sz="2400" dirty="0"/>
              <a:t>, and </a:t>
            </a:r>
            <a:r>
              <a:rPr lang="en-US" sz="2400" i="1" dirty="0"/>
              <a:t>Data Scientist</a:t>
            </a:r>
            <a:endParaRPr lang="en-US" sz="2400" dirty="0"/>
          </a:p>
          <a:p>
            <a:pPr marL="180975" indent="-180975">
              <a:buFont typeface="Arial" panose="020B0604020202020204" pitchFamily="34" charset="0"/>
              <a:buChar char="•"/>
            </a:pPr>
            <a:r>
              <a:rPr lang="en-US" sz="2400" dirty="0"/>
              <a:t>Merge 3 data frames together</a:t>
            </a:r>
          </a:p>
        </p:txBody>
      </p:sp>
      <p:pic>
        <p:nvPicPr>
          <p:cNvPr id="7" name="Picture Placeholder 6" descr="Table&#10;&#10;Description automatically generated">
            <a:extLst>
              <a:ext uri="{FF2B5EF4-FFF2-40B4-BE49-F238E27FC236}">
                <a16:creationId xmlns:a16="http://schemas.microsoft.com/office/drawing/2014/main" id="{6A4FC978-CA6F-574B-A003-3000EA1B74B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1490" b="1490"/>
          <a:stretch>
            <a:fillRect/>
          </a:stretch>
        </p:blipFill>
        <p:spPr>
          <a:xfrm>
            <a:off x="5183188" y="0"/>
            <a:ext cx="3092131" cy="2441575"/>
          </a:xfrm>
        </p:spPr>
      </p:pic>
      <p:sp>
        <p:nvSpPr>
          <p:cNvPr id="8" name="&quot;No&quot; Symbol 7">
            <a:extLst>
              <a:ext uri="{FF2B5EF4-FFF2-40B4-BE49-F238E27FC236}">
                <a16:creationId xmlns:a16="http://schemas.microsoft.com/office/drawing/2014/main" id="{D4AB1327-DBFA-B446-AA99-0F17C10212CF}"/>
              </a:ext>
            </a:extLst>
          </p:cNvPr>
          <p:cNvSpPr>
            <a:spLocks noChangeAspect="1"/>
          </p:cNvSpPr>
          <p:nvPr/>
        </p:nvSpPr>
        <p:spPr>
          <a:xfrm rot="20421917">
            <a:off x="5480972" y="809330"/>
            <a:ext cx="540000" cy="540000"/>
          </a:xfrm>
          <a:prstGeom prst="noSmoking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32B8E55-E2B4-FD44-B617-BA934836E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3189" y="2441576"/>
            <a:ext cx="7002945" cy="1551600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C478CCAA-4DB6-E14C-9DEC-282D9CADE1AB}"/>
              </a:ext>
            </a:extLst>
          </p:cNvPr>
          <p:cNvSpPr>
            <a:spLocks noChangeAspect="1"/>
          </p:cNvSpPr>
          <p:nvPr/>
        </p:nvSpPr>
        <p:spPr>
          <a:xfrm rot="2104848">
            <a:off x="5496593" y="2754044"/>
            <a:ext cx="508758" cy="25200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823119-C0EC-4B4C-B9C3-D7A255A296D8}"/>
              </a:ext>
            </a:extLst>
          </p:cNvPr>
          <p:cNvSpPr txBox="1"/>
          <p:nvPr/>
        </p:nvSpPr>
        <p:spPr>
          <a:xfrm rot="20131511">
            <a:off x="4885236" y="2331756"/>
            <a:ext cx="612668" cy="461665"/>
          </a:xfrm>
          <a:prstGeom prst="rect">
            <a:avLst/>
          </a:prstGeom>
          <a:solidFill>
            <a:schemeClr val="tx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???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2F09ADC7-3FA9-2B4A-83C3-DA4E1B178AC0}"/>
              </a:ext>
            </a:extLst>
          </p:cNvPr>
          <p:cNvSpPr>
            <a:spLocks/>
          </p:cNvSpPr>
          <p:nvPr/>
        </p:nvSpPr>
        <p:spPr>
          <a:xfrm rot="5400000">
            <a:off x="8210719" y="966344"/>
            <a:ext cx="180000" cy="4140000"/>
          </a:xfrm>
          <a:prstGeom prst="down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5859EB-D5CE-4E48-A3CB-BFF333963496}"/>
              </a:ext>
            </a:extLst>
          </p:cNvPr>
          <p:cNvSpPr txBox="1"/>
          <p:nvPr/>
        </p:nvSpPr>
        <p:spPr>
          <a:xfrm>
            <a:off x="8300719" y="2984781"/>
            <a:ext cx="574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sym typeface="Wingdings" pitchFamily="2" charset="2"/>
              </a:rPr>
              <a:t></a:t>
            </a:r>
            <a:endParaRPr lang="en-US" sz="3600" b="1" dirty="0">
              <a:solidFill>
                <a:srgbClr val="00B050"/>
              </a:solidFill>
            </a:endParaRPr>
          </a:p>
        </p:txBody>
      </p:sp>
      <p:pic>
        <p:nvPicPr>
          <p:cNvPr id="17" name="Picture 16" descr="Text&#10;&#10;Description automatically generated with low confidence">
            <a:extLst>
              <a:ext uri="{FF2B5EF4-FFF2-40B4-BE49-F238E27FC236}">
                <a16:creationId xmlns:a16="http://schemas.microsoft.com/office/drawing/2014/main" id="{7039EE1C-38CC-E14E-9AC1-A2A9E88281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503"/>
          <a:stretch/>
        </p:blipFill>
        <p:spPr>
          <a:xfrm>
            <a:off x="5183188" y="4031613"/>
            <a:ext cx="7046682" cy="2826387"/>
          </a:xfrm>
          <a:prstGeom prst="rect">
            <a:avLst/>
          </a:prstGeom>
        </p:spPr>
      </p:pic>
      <p:sp>
        <p:nvSpPr>
          <p:cNvPr id="18" name="Down Arrow 17">
            <a:extLst>
              <a:ext uri="{FF2B5EF4-FFF2-40B4-BE49-F238E27FC236}">
                <a16:creationId xmlns:a16="http://schemas.microsoft.com/office/drawing/2014/main" id="{449A756F-C72C-9149-BB90-B61E10496E9C}"/>
              </a:ext>
            </a:extLst>
          </p:cNvPr>
          <p:cNvSpPr>
            <a:spLocks/>
          </p:cNvSpPr>
          <p:nvPr/>
        </p:nvSpPr>
        <p:spPr>
          <a:xfrm rot="16200000">
            <a:off x="8487549" y="3226849"/>
            <a:ext cx="180000" cy="5760000"/>
          </a:xfrm>
          <a:prstGeom prst="downArrow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69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408</Words>
  <Application>Microsoft Macintosh PowerPoint</Application>
  <PresentationFormat>Widescreen</PresentationFormat>
  <Paragraphs>70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Data-based Job Market in Hong Kong</vt:lpstr>
      <vt:lpstr>Why are we doing this?</vt:lpstr>
      <vt:lpstr>Our goals</vt:lpstr>
      <vt:lpstr>Our offers</vt:lpstr>
      <vt:lpstr>Our Data</vt:lpstr>
      <vt:lpstr>Glassdoor</vt:lpstr>
      <vt:lpstr>Our Method 1. Scraping</vt:lpstr>
      <vt:lpstr>Our Method 2. Merging</vt:lpstr>
      <vt:lpstr>Our Method 3. Clean-up</vt:lpstr>
      <vt:lpstr>Our Method 3. Clean-up EmpBasicInfo</vt:lpstr>
      <vt:lpstr>PowerPoint Presentation</vt:lpstr>
      <vt:lpstr>Our Method 3. Clean-up salary</vt:lpstr>
      <vt:lpstr>Our Method 4. Final Data Frame</vt:lpstr>
      <vt:lpstr>Our Analysis</vt:lpstr>
      <vt:lpstr>Overall Market</vt:lpstr>
      <vt:lpstr>The Demand</vt:lpstr>
      <vt:lpstr>Sectoral Demand</vt:lpstr>
      <vt:lpstr>Recruiters Galore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Data-based Job Market in Hong Kong</dc:title>
  <dc:creator>Adriel Tjokrosaputro</dc:creator>
  <cp:lastModifiedBy>Adriel Tjokrosaputro</cp:lastModifiedBy>
  <cp:revision>8</cp:revision>
  <dcterms:created xsi:type="dcterms:W3CDTF">2021-06-20T00:03:14Z</dcterms:created>
  <dcterms:modified xsi:type="dcterms:W3CDTF">2021-06-21T03:54:04Z</dcterms:modified>
</cp:coreProperties>
</file>

<file path=docProps/thumbnail.jpeg>
</file>